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336" r:id="rId2"/>
    <p:sldId id="291" r:id="rId3"/>
    <p:sldId id="332" r:id="rId4"/>
    <p:sldId id="292" r:id="rId5"/>
    <p:sldId id="298" r:id="rId6"/>
    <p:sldId id="310" r:id="rId7"/>
    <p:sldId id="266" r:id="rId8"/>
    <p:sldId id="300" r:id="rId9"/>
    <p:sldId id="315" r:id="rId10"/>
    <p:sldId id="316" r:id="rId11"/>
    <p:sldId id="317" r:id="rId12"/>
    <p:sldId id="302" r:id="rId13"/>
    <p:sldId id="318" r:id="rId14"/>
    <p:sldId id="319" r:id="rId15"/>
    <p:sldId id="303" r:id="rId16"/>
    <p:sldId id="320" r:id="rId17"/>
    <p:sldId id="321" r:id="rId18"/>
    <p:sldId id="304" r:id="rId19"/>
    <p:sldId id="306" r:id="rId20"/>
    <p:sldId id="305" r:id="rId21"/>
    <p:sldId id="307" r:id="rId22"/>
    <p:sldId id="308" r:id="rId23"/>
    <p:sldId id="309" r:id="rId24"/>
    <p:sldId id="322" r:id="rId25"/>
    <p:sldId id="331" r:id="rId26"/>
    <p:sldId id="324" r:id="rId27"/>
    <p:sldId id="325" r:id="rId28"/>
    <p:sldId id="32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66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003399"/>
    <a:srgbClr val="3333FF"/>
    <a:srgbClr val="000099"/>
    <a:srgbClr val="FF3300"/>
    <a:srgbClr val="006600"/>
    <a:srgbClr val="00FF00"/>
    <a:srgbClr val="00CC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5" autoAdjust="0"/>
    <p:restoredTop sz="78795" autoAdjust="0"/>
  </p:normalViewPr>
  <p:slideViewPr>
    <p:cSldViewPr>
      <p:cViewPr varScale="1">
        <p:scale>
          <a:sx n="71" d="100"/>
          <a:sy n="71" d="100"/>
        </p:scale>
        <p:origin x="390" y="60"/>
      </p:cViewPr>
      <p:guideLst>
        <p:guide orient="horz" pos="3984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822981-4AC1-4A3F-B8C0-127C25FE61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5732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F94121-C7BA-4AA7-8CF9-32034FD2AF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227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971C2558-4626-478F-8D05-3266495D3220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01073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B202E401-3223-4A09-87F5-FA5B97042C65}" type="slidenum">
              <a:rPr lang="en-US" altLang="vi-VN"/>
              <a:pPr/>
              <a:t>4</a:t>
            </a:fld>
            <a:endParaRPr lang="en-US" altLang="vi-VN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46732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A0BC-6028-4B27-AADD-62FBF02E23B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747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F9B7C-D500-4088-8BB9-E289035B8A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651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95D3-14AB-4176-B3A3-C691709945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220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8592-60B0-444F-AE5C-90639C1E23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94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E418-DFF9-4FC1-982E-D159945B6C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983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D8F6-28EF-4A83-BF7C-B7A867E40C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53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8FDA-C00E-4F50-925A-6F3045266B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461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186AB-5BBD-4CCF-B463-1853C53FF42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465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34CF-517C-4916-A4F0-DF1137DE3B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56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2CD50-B50C-404C-A0B8-C076EEC5AC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87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C9CD-4EE5-4446-BCAE-7B62173AB0A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01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B06A-B499-46EF-9673-BFA12A1EE60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304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445D6-4F35-4E3A-9882-7296D12073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d3.violet.vn/uploads/previews/blog/5715/081229124113.gif&amp;imgrefurl=http://bichnga.violet.vn/entry/show/entry_id/1449611&amp;usg=__tAeacBAFUkfqb5n3-Ea3kYF06OQ=&amp;h=98&amp;w=152&amp;sz=16&amp;hl=vi&amp;start=337&amp;zoom=1&amp;tbnid=Tt9wnLP25pBqJM:&amp;tbnh=62&amp;tbnw=96&amp;ei=LzOAToC3BKebmQWNrY2jBQ&amp;prev=/search%3Fq%3Dl%25C3%25A1%2Bc%25E1%25BB%259D%2Bvi%25E1%25BB%2587t%2Bnam%26start%3D320%26hl%3Dvi%26sa%3DN%26gbv%3D2%26tbm%3Disch&amp;itbs=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0" y="419116"/>
            <a:ext cx="9135687" cy="6705600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xmlns="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22" y="981081"/>
            <a:ext cx="2624394" cy="5126715"/>
          </a:xfrm>
          <a:prstGeom prst="rect">
            <a:avLst/>
          </a:prstGeom>
        </p:spPr>
      </p:pic>
      <p:pic>
        <p:nvPicPr>
          <p:cNvPr id="7" name="图片 47">
            <a:extLst>
              <a:ext uri="{FF2B5EF4-FFF2-40B4-BE49-F238E27FC236}">
                <a16:creationId xmlns:a16="http://schemas.microsoft.com/office/drawing/2014/main" xmlns="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47" y="5171769"/>
            <a:ext cx="2431215" cy="3154941"/>
          </a:xfrm>
          <a:prstGeom prst="rect">
            <a:avLst/>
          </a:prstGeom>
        </p:spPr>
      </p:pic>
      <p:pic>
        <p:nvPicPr>
          <p:cNvPr id="8" name="图片 48">
            <a:extLst>
              <a:ext uri="{FF2B5EF4-FFF2-40B4-BE49-F238E27FC236}">
                <a16:creationId xmlns:a16="http://schemas.microsoft.com/office/drawing/2014/main" xmlns="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29" y="4952500"/>
            <a:ext cx="2699792" cy="3503468"/>
          </a:xfrm>
          <a:prstGeom prst="rect">
            <a:avLst/>
          </a:prstGeom>
        </p:spPr>
      </p:pic>
      <p:grpSp>
        <p:nvGrpSpPr>
          <p:cNvPr id="10" name="组合 31">
            <a:extLst>
              <a:ext uri="{FF2B5EF4-FFF2-40B4-BE49-F238E27FC236}">
                <a16:creationId xmlns:a16="http://schemas.microsoft.com/office/drawing/2014/main" xmlns="" id="{BF10767F-17A8-4157-8A43-655B02057866}"/>
              </a:ext>
            </a:extLst>
          </p:cNvPr>
          <p:cNvGrpSpPr/>
          <p:nvPr/>
        </p:nvGrpSpPr>
        <p:grpSpPr>
          <a:xfrm>
            <a:off x="196100" y="4057225"/>
            <a:ext cx="1249010" cy="1809590"/>
            <a:chOff x="8683894" y="705760"/>
            <a:chExt cx="1389852" cy="2120445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xmlns="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xmlns="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xmlns="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xmlns="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xmlns="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36">
            <a:extLst>
              <a:ext uri="{FF2B5EF4-FFF2-40B4-BE49-F238E27FC236}">
                <a16:creationId xmlns:a16="http://schemas.microsoft.com/office/drawing/2014/main" xmlns="" id="{9B919A15-6CBD-446C-B72E-3F1AD8E694D3}"/>
              </a:ext>
            </a:extLst>
          </p:cNvPr>
          <p:cNvGrpSpPr/>
          <p:nvPr/>
        </p:nvGrpSpPr>
        <p:grpSpPr>
          <a:xfrm rot="1327020">
            <a:off x="1489583" y="4346101"/>
            <a:ext cx="349580" cy="1525851"/>
            <a:chOff x="392752" y="3324665"/>
            <a:chExt cx="637039" cy="2780557"/>
          </a:xfrm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xmlns="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91">
              <a:extLst>
                <a:ext uri="{FF2B5EF4-FFF2-40B4-BE49-F238E27FC236}">
                  <a16:creationId xmlns:a16="http://schemas.microsoft.com/office/drawing/2014/main" xmlns="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21" name="组合 42">
            <a:extLst>
              <a:ext uri="{FF2B5EF4-FFF2-40B4-BE49-F238E27FC236}">
                <a16:creationId xmlns:a16="http://schemas.microsoft.com/office/drawing/2014/main" xmlns="" id="{E61C2012-0B88-4F45-9994-2A60F45D64C4}"/>
              </a:ext>
            </a:extLst>
          </p:cNvPr>
          <p:cNvGrpSpPr/>
          <p:nvPr/>
        </p:nvGrpSpPr>
        <p:grpSpPr>
          <a:xfrm>
            <a:off x="196100" y="5662046"/>
            <a:ext cx="1836413" cy="740790"/>
            <a:chOff x="4322882" y="5260680"/>
            <a:chExt cx="2448550" cy="987720"/>
          </a:xfrm>
        </p:grpSpPr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xmlns="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xmlns="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26" name="图片 22">
            <a:extLst>
              <a:ext uri="{FF2B5EF4-FFF2-40B4-BE49-F238E27FC236}">
                <a16:creationId xmlns:a16="http://schemas.microsoft.com/office/drawing/2014/main" xmlns="" id="{09FCCEE7-90C1-4641-8ACC-862957A0EB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736" y="5574794"/>
            <a:ext cx="510770" cy="409976"/>
          </a:xfrm>
          <a:prstGeom prst="rect">
            <a:avLst/>
          </a:prstGeom>
        </p:spPr>
      </p:pic>
      <p:pic>
        <p:nvPicPr>
          <p:cNvPr id="29" name="图片 8">
            <a:extLst>
              <a:ext uri="{FF2B5EF4-FFF2-40B4-BE49-F238E27FC236}">
                <a16:creationId xmlns:a16="http://schemas.microsoft.com/office/drawing/2014/main" xmlns="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8139804" y="42235"/>
            <a:ext cx="740757" cy="8207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26293" y="2080300"/>
            <a:ext cx="478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00436" y="4415097"/>
            <a:ext cx="538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30678" y="419116"/>
            <a:ext cx="4725056" cy="51448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72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17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31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03278" cy="11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5468">
            <a:off x="5629706" y="240382"/>
            <a:ext cx="1075162" cy="624827"/>
          </a:xfrm>
          <a:prstGeom prst="rect">
            <a:avLst/>
          </a:prstGeom>
        </p:spPr>
      </p:pic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>
            <a:off x="2470602" y="2701303"/>
            <a:ext cx="3588581" cy="1489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TỪ ĐỒNG ÂM</a:t>
            </a:r>
          </a:p>
        </p:txBody>
      </p:sp>
    </p:spTree>
    <p:extLst>
      <p:ext uri="{BB962C8B-B14F-4D97-AF65-F5344CB8AC3E}">
        <p14:creationId xmlns:p14="http://schemas.microsoft.com/office/powerpoint/2010/main" val="137366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6200" y="585787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0" i="1">
                <a:solidFill>
                  <a:schemeClr val="tx1"/>
                </a:solidFill>
              </a:rPr>
              <a:t>-</a:t>
            </a:r>
            <a:r>
              <a:rPr lang="en-US" altLang="vi-VN" i="1">
                <a:solidFill>
                  <a:schemeClr val="tx1"/>
                </a:solidFill>
              </a:rPr>
              <a:t> Tượng </a:t>
            </a:r>
            <a:r>
              <a:rPr lang="en-US" altLang="vi-VN" i="1">
                <a:solidFill>
                  <a:srgbClr val="FF3300"/>
                </a:solidFill>
              </a:rPr>
              <a:t>đồng</a:t>
            </a:r>
            <a:r>
              <a:rPr lang="en-US" altLang="vi-VN" i="1">
                <a:solidFill>
                  <a:schemeClr val="tx1"/>
                </a:solidFill>
              </a:rPr>
              <a:t>:</a:t>
            </a:r>
            <a:endParaRPr lang="en-US" altLang="vi-VN">
              <a:solidFill>
                <a:srgbClr val="6600FF"/>
              </a:solidFill>
            </a:endParaRP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80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981200" y="5867400"/>
            <a:ext cx="693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>
                <a:solidFill>
                  <a:srgbClr val="FF3300"/>
                </a:solidFill>
              </a:rPr>
              <a:t>đồng</a:t>
            </a:r>
            <a:r>
              <a:rPr lang="en-US" altLang="vi-VN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103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5943600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>
                <a:solidFill>
                  <a:schemeClr val="tx1"/>
                </a:solidFill>
              </a:rPr>
              <a:t>- Một nghìn </a:t>
            </a:r>
            <a:r>
              <a:rPr lang="en-US" altLang="vi-VN" i="1">
                <a:solidFill>
                  <a:srgbClr val="FF3300"/>
                </a:solidFill>
              </a:rPr>
              <a:t>đồng</a:t>
            </a:r>
            <a:r>
              <a:rPr lang="en-US" altLang="vi-VN">
                <a:solidFill>
                  <a:schemeClr val="tx1"/>
                </a:solidFill>
              </a:rPr>
              <a:t>:</a:t>
            </a:r>
            <a:endParaRPr lang="en-US" altLang="vi-VN">
              <a:solidFill>
                <a:srgbClr val="6600FF"/>
              </a:solidFill>
            </a:endParaRP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124200" y="5943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i="1">
                <a:solidFill>
                  <a:srgbClr val="FF3300"/>
                </a:solidFill>
              </a:rPr>
              <a:t>đồng</a:t>
            </a:r>
            <a:r>
              <a:rPr lang="en-US" altLang="vi-VN">
                <a:solidFill>
                  <a:srgbClr val="6600FF"/>
                </a:solidFill>
              </a:rPr>
              <a:t> là đơn vị tiền tệ Việt Nam.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054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9050" y="3662363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   b) Hòn đá – đá bóng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1625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– Luyện tập: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2366963"/>
            <a:ext cx="891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1. Phân biệt nghĩa của những từ đồng âm trong các cụm từ sau: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1963" y="5715000"/>
            <a:ext cx="159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0" i="1">
                <a:solidFill>
                  <a:schemeClr val="tx1"/>
                </a:solidFill>
              </a:rPr>
              <a:t>- </a:t>
            </a:r>
            <a:r>
              <a:rPr lang="en-US" altLang="vi-VN" i="1">
                <a:solidFill>
                  <a:schemeClr val="tx1"/>
                </a:solidFill>
              </a:rPr>
              <a:t>Hòn </a:t>
            </a:r>
            <a:r>
              <a:rPr lang="en-US" altLang="vi-VN" i="1">
                <a:solidFill>
                  <a:srgbClr val="FF3300"/>
                </a:solidFill>
              </a:rPr>
              <a:t>đá</a:t>
            </a:r>
            <a:r>
              <a:rPr lang="en-US" altLang="vi-VN" b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7825"/>
            <a:ext cx="403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752600" y="57150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3300"/>
                </a:solidFill>
              </a:rPr>
              <a:t>đá</a:t>
            </a:r>
            <a:r>
              <a:rPr lang="en-US" altLang="vi-VN">
                <a:solidFill>
                  <a:srgbClr val="6600FF"/>
                </a:solidFill>
              </a:rPr>
              <a:t> là chất rắn cấu tạo nên vỏ trái đất, kết thành từng tảng, từng hòn.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1065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4800" y="5410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800" b="0" i="1">
                <a:solidFill>
                  <a:schemeClr val="tx1"/>
                </a:solidFill>
              </a:rPr>
              <a:t>-</a:t>
            </a:r>
            <a:r>
              <a:rPr lang="en-US" altLang="vi-VN" i="1">
                <a:solidFill>
                  <a:srgbClr val="FF3300"/>
                </a:solidFill>
              </a:rPr>
              <a:t> Đá</a:t>
            </a:r>
            <a:r>
              <a:rPr lang="en-US" altLang="vi-VN" i="1">
                <a:solidFill>
                  <a:schemeClr val="tx1"/>
                </a:solidFill>
              </a:rPr>
              <a:t> bóng</a:t>
            </a:r>
            <a:r>
              <a:rPr lang="en-US" altLang="vi-VN" b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1676400" y="5410200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>
                <a:solidFill>
                  <a:srgbClr val="FF3300"/>
                </a:solidFill>
              </a:rPr>
              <a:t>đá</a:t>
            </a:r>
            <a:r>
              <a:rPr lang="en-US" altLang="vi-VN">
                <a:solidFill>
                  <a:srgbClr val="6600FF"/>
                </a:solidFill>
              </a:rPr>
              <a:t> là đưa nhanh chân và hất mạnh bóng cho ra xa hoặc đưa vào khung thành đối phương</a:t>
            </a:r>
            <a:r>
              <a:rPr lang="en-US" altLang="vi-VN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43200" y="152486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từ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và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câu</a:t>
            </a:r>
            <a:endParaRPr lang="en-US" altLang="zh-CN" sz="32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sz="3200" dirty="0">
                <a:solidFill>
                  <a:srgbClr val="C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âm</a:t>
            </a:r>
            <a:endParaRPr lang="en-US" altLang="zh-CN" sz="3200" dirty="0">
              <a:solidFill>
                <a:srgbClr val="C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04800" y="3449638"/>
            <a:ext cx="548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  c) Ba và má – ba tuổi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52400" y="1717675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– Luyện tập:</a:t>
            </a:r>
            <a:endParaRPr lang="en-US" altLang="zh-CN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-15875" y="2368550"/>
            <a:ext cx="8848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1. Phân biệt nghĩa của những từ đồng âm trong các cụm từ sau: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990600" y="5715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0">
                <a:solidFill>
                  <a:schemeClr val="tx1"/>
                </a:solidFill>
              </a:rPr>
              <a:t>-</a:t>
            </a:r>
            <a:r>
              <a:rPr lang="en-US" altLang="vi-VN" i="1">
                <a:solidFill>
                  <a:srgbClr val="FF3300"/>
                </a:solidFill>
              </a:rPr>
              <a:t> Ba</a:t>
            </a:r>
            <a:r>
              <a:rPr lang="en-US" altLang="vi-VN" i="1">
                <a:solidFill>
                  <a:schemeClr val="tx1"/>
                </a:solidFill>
              </a:rPr>
              <a:t> </a:t>
            </a:r>
            <a:r>
              <a:rPr lang="en-US" altLang="vi-VN" i="1">
                <a:solidFill>
                  <a:schemeClr val="tx2"/>
                </a:solidFill>
              </a:rPr>
              <a:t>và</a:t>
            </a:r>
            <a:r>
              <a:rPr lang="en-US" altLang="vi-VN" i="1"/>
              <a:t> </a:t>
            </a:r>
            <a:r>
              <a:rPr lang="en-US" altLang="vi-VN" i="1">
                <a:solidFill>
                  <a:schemeClr val="tx1"/>
                </a:solidFill>
              </a:rPr>
              <a:t>má</a:t>
            </a:r>
            <a:r>
              <a:rPr lang="en-US" altLang="vi-VN" b="0" i="1">
                <a:solidFill>
                  <a:schemeClr val="tx1"/>
                </a:solidFill>
              </a:rPr>
              <a:t> </a:t>
            </a:r>
            <a:r>
              <a:rPr lang="en-US" altLang="vi-VN" i="1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8131" name="imgb" descr="4%20thành%20viên%20trong%20gia%20đình%20Minh%20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2676525" y="57150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>
                <a:solidFill>
                  <a:srgbClr val="FF3300"/>
                </a:solidFill>
              </a:rPr>
              <a:t>ba</a:t>
            </a:r>
            <a:r>
              <a:rPr lang="en-US" altLang="vi-VN">
                <a:solidFill>
                  <a:srgbClr val="FF3300"/>
                </a:solidFill>
              </a:rPr>
              <a:t> </a:t>
            </a:r>
            <a:r>
              <a:rPr lang="en-US" altLang="vi-VN">
                <a:solidFill>
                  <a:srgbClr val="6600FF"/>
                </a:solidFill>
              </a:rPr>
              <a:t>là người sinh ra và nuôi dưỡng mình.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085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09600" y="5983288"/>
            <a:ext cx="172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>
                <a:solidFill>
                  <a:schemeClr val="tx1"/>
                </a:solidFill>
              </a:rPr>
              <a:t>- </a:t>
            </a:r>
            <a:r>
              <a:rPr lang="en-US" altLang="vi-VN" sz="2800" i="1">
                <a:solidFill>
                  <a:srgbClr val="FF3300"/>
                </a:solidFill>
              </a:rPr>
              <a:t>Ba</a:t>
            </a:r>
            <a:r>
              <a:rPr lang="en-US" altLang="vi-VN" i="1">
                <a:solidFill>
                  <a:srgbClr val="FF3300"/>
                </a:solidFill>
              </a:rPr>
              <a:t> </a:t>
            </a:r>
            <a:r>
              <a:rPr lang="en-US" altLang="vi-VN" i="1">
                <a:solidFill>
                  <a:schemeClr val="tx1"/>
                </a:solidFill>
              </a:rPr>
              <a:t>tuổi:</a:t>
            </a:r>
            <a:endParaRPr lang="en-US" altLang="vi-VN" i="1">
              <a:solidFill>
                <a:srgbClr val="6600FF"/>
              </a:solidFill>
            </a:endParaRP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2063750" y="5983288"/>
            <a:ext cx="708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FF3300"/>
                </a:solidFill>
              </a:rPr>
              <a:t>ba</a:t>
            </a:r>
            <a:r>
              <a:rPr lang="en-US" altLang="vi-VN" sz="2800">
                <a:solidFill>
                  <a:srgbClr val="6600FF"/>
                </a:solidFill>
              </a:rPr>
              <a:t> là số tiếp theo số 2 trong dãy số tự nhiên.</a:t>
            </a:r>
          </a:p>
        </p:txBody>
      </p:sp>
      <p:pic>
        <p:nvPicPr>
          <p:cNvPr id="109578" name="Picture 10" descr="Ảnh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24000"/>
            <a:ext cx="3470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 descr="IMG_0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5240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43248" y="17787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từ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và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câu</a:t>
            </a:r>
            <a:endParaRPr lang="en-US" altLang="zh-CN" sz="32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sz="3200" dirty="0">
                <a:solidFill>
                  <a:srgbClr val="C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âm</a:t>
            </a:r>
            <a:endParaRPr lang="en-US" altLang="zh-CN" sz="3200" dirty="0">
              <a:solidFill>
                <a:srgbClr val="C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1095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– Luyện tập:</a:t>
            </a:r>
            <a:endParaRPr lang="en-US" altLang="zh-CN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99"/>
                </a:solidFill>
              </a:rPr>
              <a:t>2. Đặt câu để phân biệt các từ đồng âm </a:t>
            </a:r>
            <a:r>
              <a:rPr lang="en-US" altLang="vi-VN" sz="2800" i="1">
                <a:solidFill>
                  <a:srgbClr val="FF3300"/>
                </a:solidFill>
              </a:rPr>
              <a:t>bàn, cờ, nước</a:t>
            </a:r>
            <a:r>
              <a:rPr lang="en-US" altLang="vi-VN" sz="280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505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282700" y="487045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>
                <a:solidFill>
                  <a:schemeClr val="tx1"/>
                </a:solidFill>
              </a:rPr>
              <a:t>Lá </a:t>
            </a:r>
            <a:r>
              <a:rPr lang="en-US" altLang="vi-VN" sz="3200">
                <a:solidFill>
                  <a:srgbClr val="FF3300"/>
                </a:solidFill>
              </a:rPr>
              <a:t>cờ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959475" y="4983163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>
                <a:solidFill>
                  <a:schemeClr val="tx1"/>
                </a:solidFill>
              </a:rPr>
              <a:t>Bàn </a:t>
            </a:r>
            <a:r>
              <a:rPr lang="en-US" altLang="vi-VN" sz="3200">
                <a:solidFill>
                  <a:srgbClr val="FF3300"/>
                </a:solidFill>
              </a:rPr>
              <a:t>cờ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733800" y="2971800"/>
            <a:ext cx="762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vi-VN" sz="2800">
                <a:solidFill>
                  <a:srgbClr val="FF3300"/>
                </a:solidFill>
              </a:rPr>
              <a:t>Cờ</a:t>
            </a:r>
            <a:r>
              <a:rPr lang="en-US" altLang="vi-VN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8738" y="1092200"/>
            <a:ext cx="8001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- Luyện tập: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36513" y="16510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 2. Đặt câu để phân biệt các từ đồng âm </a:t>
            </a:r>
            <a:r>
              <a:rPr lang="en-US" altLang="vi-VN" sz="3200">
                <a:solidFill>
                  <a:srgbClr val="FF0000"/>
                </a:solidFill>
              </a:rPr>
              <a:t>bàn, cờ, nước</a:t>
            </a:r>
            <a:r>
              <a:rPr lang="en-US" altLang="vi-VN" sz="320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27013" y="5437188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  </a:t>
            </a:r>
            <a:r>
              <a:rPr lang="en-US" altLang="vi-VN" sz="3200">
                <a:solidFill>
                  <a:srgbClr val="FF3300"/>
                </a:solidFill>
              </a:rPr>
              <a:t>M:</a:t>
            </a:r>
            <a:r>
              <a:rPr lang="en-US" altLang="vi-VN" sz="3200">
                <a:solidFill>
                  <a:srgbClr val="000099"/>
                </a:solidFill>
              </a:rPr>
              <a:t> - Nhà nhà treo </a:t>
            </a:r>
            <a:r>
              <a:rPr lang="en-US" altLang="vi-VN" sz="3200">
                <a:solidFill>
                  <a:srgbClr val="FF3300"/>
                </a:solidFill>
              </a:rPr>
              <a:t>cờ </a:t>
            </a:r>
            <a:r>
              <a:rPr lang="en-US" altLang="vi-VN" sz="3200">
                <a:solidFill>
                  <a:srgbClr val="000099"/>
                </a:solidFill>
              </a:rPr>
              <a:t>mừng ngày Quốc Khánh.</a:t>
            </a:r>
            <a:endParaRPr lang="en-US" altLang="vi-VN" sz="3200">
              <a:solidFill>
                <a:srgbClr val="FF3300"/>
              </a:solidFill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1913" y="5927725"/>
            <a:ext cx="90281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  </a:t>
            </a:r>
            <a:r>
              <a:rPr lang="en-US" altLang="vi-VN" sz="3200">
                <a:solidFill>
                  <a:srgbClr val="FF3300"/>
                </a:solidFill>
              </a:rPr>
              <a:t>     </a:t>
            </a:r>
            <a:r>
              <a:rPr lang="en-US" altLang="vi-VN" sz="3200">
                <a:solidFill>
                  <a:srgbClr val="000099"/>
                </a:solidFill>
              </a:rPr>
              <a:t>- </a:t>
            </a:r>
            <a:r>
              <a:rPr lang="en-US" altLang="vi-VN" sz="3200">
                <a:solidFill>
                  <a:srgbClr val="FF3300"/>
                </a:solidFill>
              </a:rPr>
              <a:t>Cờ</a:t>
            </a:r>
            <a:r>
              <a:rPr lang="en-US" altLang="vi-VN" sz="3200">
                <a:solidFill>
                  <a:srgbClr val="000099"/>
                </a:solidFill>
              </a:rPr>
              <a:t> là một môn thể thao được nhiều người yêu thích.</a:t>
            </a:r>
          </a:p>
        </p:txBody>
      </p:sp>
      <p:pic>
        <p:nvPicPr>
          <p:cNvPr id="91161" name="Picture 25" descr="ANd9GcSlGG_awHChd4yn45fKtIqYPWqYzRcurIunKcwntFHNqqCs6oxCdAxWb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2" grpId="0"/>
      <p:bldP spid="91143" grpId="0" animBg="1"/>
      <p:bldP spid="91153" grpId="0"/>
      <p:bldP spid="91154" grpId="0"/>
      <p:bldP spid="91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MIL1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24900" y="-185738"/>
            <a:ext cx="419100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4" descr="MIL1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187325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11138" y="6453188"/>
            <a:ext cx="293370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24613" y="6453188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1295400" y="1266825"/>
            <a:ext cx="5029200" cy="1143000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prstShdw prst="shdw17" dist="17961" dir="2700000">
              <a:srgbClr val="00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vi-VN" sz="3600">
                <a:solidFill>
                  <a:srgbClr val="FF0000"/>
                </a:solidFill>
              </a:rPr>
              <a:t>Kiểm tra bài cũ: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819400" y="536575"/>
            <a:ext cx="3505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57200" y="5867400"/>
            <a:ext cx="2438400" cy="641350"/>
            <a:chOff x="948" y="2208"/>
            <a:chExt cx="1452" cy="404"/>
          </a:xfrm>
        </p:grpSpPr>
        <p:sp>
          <p:nvSpPr>
            <p:cNvPr id="25602" name="Text Box 3"/>
            <p:cNvSpPr txBox="1">
              <a:spLocks noChangeArrowheads="1"/>
            </p:cNvSpPr>
            <p:nvPr/>
          </p:nvSpPr>
          <p:spPr bwMode="auto">
            <a:xfrm>
              <a:off x="948" y="2208"/>
              <a:ext cx="101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FF"/>
                  </a:solidFill>
                </a:rPr>
                <a:t>  </a:t>
              </a:r>
              <a:r>
                <a:rPr lang="en-US" altLang="vi-VN" sz="3600">
                  <a:solidFill>
                    <a:srgbClr val="FF3300"/>
                  </a:solidFill>
                </a:rPr>
                <a:t>bàn</a:t>
              </a:r>
            </a:p>
          </p:txBody>
        </p:sp>
        <p:sp>
          <p:nvSpPr>
            <p:cNvPr id="25603" name="Text Box 4"/>
            <p:cNvSpPr txBox="1">
              <a:spLocks noChangeArrowheads="1"/>
            </p:cNvSpPr>
            <p:nvPr/>
          </p:nvSpPr>
          <p:spPr bwMode="auto">
            <a:xfrm>
              <a:off x="1618" y="2208"/>
              <a:ext cx="7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FF"/>
                  </a:solidFill>
                </a:rPr>
                <a:t>phím</a:t>
              </a:r>
            </a:p>
          </p:txBody>
        </p:sp>
      </p:grp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532813" y="4495800"/>
            <a:ext cx="1144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3600">
              <a:solidFill>
                <a:srgbClr val="0000FF"/>
              </a:solidFill>
            </a:endParaRPr>
          </a:p>
        </p:txBody>
      </p:sp>
      <p:grpSp>
        <p:nvGrpSpPr>
          <p:cNvPr id="90118" name="Group 6"/>
          <p:cNvGrpSpPr>
            <a:grpSpLocks/>
          </p:cNvGrpSpPr>
          <p:nvPr/>
        </p:nvGrpSpPr>
        <p:grpSpPr bwMode="auto">
          <a:xfrm>
            <a:off x="6553200" y="5762625"/>
            <a:ext cx="1981200" cy="666750"/>
            <a:chOff x="4176" y="2832"/>
            <a:chExt cx="1252" cy="420"/>
          </a:xfrm>
        </p:grpSpPr>
        <p:sp>
          <p:nvSpPr>
            <p:cNvPr id="25606" name="Text Box 7"/>
            <p:cNvSpPr txBox="1">
              <a:spLocks noChangeArrowheads="1"/>
            </p:cNvSpPr>
            <p:nvPr/>
          </p:nvSpPr>
          <p:spPr bwMode="auto">
            <a:xfrm>
              <a:off x="4675" y="2832"/>
              <a:ext cx="75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FF"/>
                  </a:solidFill>
                </a:rPr>
                <a:t>bạc</a:t>
              </a:r>
            </a:p>
          </p:txBody>
        </p:sp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4176" y="2848"/>
              <a:ext cx="6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3300"/>
                  </a:solidFill>
                </a:rPr>
                <a:t>bàn</a:t>
              </a:r>
            </a:p>
          </p:txBody>
        </p:sp>
      </p:grpSp>
      <p:pic>
        <p:nvPicPr>
          <p:cNvPr id="90123" name="Picture 11" descr="ban co lo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2057400" cy="2252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657600" y="58674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</a:rPr>
              <a:t> cái</a:t>
            </a:r>
            <a:r>
              <a:rPr lang="en-US" altLang="vi-VN" sz="3600">
                <a:solidFill>
                  <a:srgbClr val="FF3300"/>
                </a:solidFill>
              </a:rPr>
              <a:t> bàn</a:t>
            </a:r>
          </a:p>
        </p:txBody>
      </p:sp>
      <p:pic>
        <p:nvPicPr>
          <p:cNvPr id="9012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514600" cy="2209800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514600" cy="2200275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343400" y="2387600"/>
            <a:ext cx="990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>
                <a:solidFill>
                  <a:srgbClr val="FF3300"/>
                </a:solidFill>
              </a:rPr>
              <a:t>bàn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342900" y="1519238"/>
            <a:ext cx="8001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- Luyện tập: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/>
      <p:bldP spid="90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914400" y="5867400"/>
            <a:ext cx="2305050" cy="641350"/>
            <a:chOff x="948" y="2208"/>
            <a:chExt cx="1452" cy="404"/>
          </a:xfrm>
        </p:grpSpPr>
        <p:sp>
          <p:nvSpPr>
            <p:cNvPr id="26626" name="Text Box 3"/>
            <p:cNvSpPr txBox="1">
              <a:spLocks noChangeArrowheads="1"/>
            </p:cNvSpPr>
            <p:nvPr/>
          </p:nvSpPr>
          <p:spPr bwMode="auto">
            <a:xfrm>
              <a:off x="948" y="2208"/>
              <a:ext cx="101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3300"/>
                  </a:solidFill>
                </a:rPr>
                <a:t>nước</a:t>
              </a:r>
            </a:p>
          </p:txBody>
        </p:sp>
        <p:sp>
          <p:nvSpPr>
            <p:cNvPr id="26627" name="Text Box 4"/>
            <p:cNvSpPr txBox="1">
              <a:spLocks noChangeArrowheads="1"/>
            </p:cNvSpPr>
            <p:nvPr/>
          </p:nvSpPr>
          <p:spPr bwMode="auto">
            <a:xfrm>
              <a:off x="1618" y="2208"/>
              <a:ext cx="7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FF"/>
                  </a:solidFill>
                </a:rPr>
                <a:t> suối</a:t>
              </a:r>
            </a:p>
          </p:txBody>
        </p:sp>
      </p:grp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6248400" y="5695950"/>
            <a:ext cx="3448050" cy="666750"/>
            <a:chOff x="3084" y="2208"/>
            <a:chExt cx="2172" cy="420"/>
          </a:xfrm>
        </p:grpSpPr>
        <p:sp>
          <p:nvSpPr>
            <p:cNvPr id="26629" name="Text Box 6"/>
            <p:cNvSpPr txBox="1">
              <a:spLocks noChangeArrowheads="1"/>
            </p:cNvSpPr>
            <p:nvPr/>
          </p:nvSpPr>
          <p:spPr bwMode="auto">
            <a:xfrm>
              <a:off x="3648" y="2208"/>
              <a:ext cx="8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0000FF"/>
                  </a:solidFill>
                </a:rPr>
                <a:t>  ta</a:t>
              </a:r>
            </a:p>
          </p:txBody>
        </p:sp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4440" y="2208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vi-VN" sz="3600">
                <a:solidFill>
                  <a:srgbClr val="0000FF"/>
                </a:solidFill>
              </a:endParaRPr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3084" y="2224"/>
              <a:ext cx="7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3300"/>
                  </a:solidFill>
                </a:rPr>
                <a:t>nước</a:t>
              </a:r>
            </a:p>
          </p:txBody>
        </p:sp>
      </p:grpSp>
      <p:pic>
        <p:nvPicPr>
          <p:cNvPr id="93195" name="Picture 11" descr="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139950" cy="2895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25750"/>
            <a:ext cx="3200400" cy="2973388"/>
          </a:xfrm>
          <a:prstGeom prst="rect">
            <a:avLst/>
          </a:prstGeom>
          <a:noFill/>
          <a:ln w="28575" cap="sq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4267200" y="3779838"/>
            <a:ext cx="1219200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>
                <a:solidFill>
                  <a:srgbClr val="FF3300"/>
                </a:solidFill>
              </a:rPr>
              <a:t>nước</a:t>
            </a: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717550" y="1376363"/>
            <a:ext cx="8001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- Luyện tập: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65150" y="1143060"/>
            <a:ext cx="83058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u="sng" dirty="0" err="1">
                <a:solidFill>
                  <a:srgbClr val="C00000"/>
                </a:solidFill>
              </a:rPr>
              <a:t>Bài</a:t>
            </a:r>
            <a:r>
              <a:rPr lang="en-US" altLang="vi-VN" u="sng" dirty="0">
                <a:solidFill>
                  <a:srgbClr val="C00000"/>
                </a:solidFill>
              </a:rPr>
              <a:t> </a:t>
            </a:r>
            <a:r>
              <a:rPr lang="en-US" altLang="vi-VN" u="sng" dirty="0" err="1">
                <a:solidFill>
                  <a:srgbClr val="C00000"/>
                </a:solidFill>
              </a:rPr>
              <a:t>tập</a:t>
            </a:r>
            <a:r>
              <a:rPr lang="en-US" altLang="vi-VN" u="sng" dirty="0">
                <a:solidFill>
                  <a:srgbClr val="C00000"/>
                </a:solidFill>
              </a:rPr>
              <a:t> 3: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Đọc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mẩu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chuyện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vui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dưới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đây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và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cho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biết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vì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sao</a:t>
            </a:r>
            <a:r>
              <a:rPr lang="en-US" altLang="vi-VN" dirty="0">
                <a:solidFill>
                  <a:srgbClr val="C00000"/>
                </a:solidFill>
              </a:rPr>
              <a:t> Nam </a:t>
            </a:r>
            <a:r>
              <a:rPr lang="en-US" altLang="vi-VN" dirty="0" err="1">
                <a:solidFill>
                  <a:srgbClr val="C00000"/>
                </a:solidFill>
              </a:rPr>
              <a:t>tưởng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ba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mình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đã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chuyển</a:t>
            </a:r>
            <a:r>
              <a:rPr lang="en-US" altLang="vi-VN" dirty="0">
                <a:solidFill>
                  <a:srgbClr val="C00000"/>
                </a:solidFill>
              </a:rPr>
              <a:t> sang</a:t>
            </a:r>
            <a:r>
              <a:rPr lang="en-US" altLang="vi-VN" sz="2800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làm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việc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tại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ngân</a:t>
            </a:r>
            <a:r>
              <a:rPr lang="en-US" altLang="vi-VN" dirty="0">
                <a:solidFill>
                  <a:srgbClr val="C00000"/>
                </a:solidFill>
              </a:rPr>
              <a:t> </a:t>
            </a:r>
            <a:r>
              <a:rPr lang="en-US" altLang="vi-VN" dirty="0" err="1">
                <a:solidFill>
                  <a:srgbClr val="C00000"/>
                </a:solidFill>
              </a:rPr>
              <a:t>hàng</a:t>
            </a:r>
            <a:r>
              <a:rPr lang="en-US" altLang="vi-VN" dirty="0">
                <a:solidFill>
                  <a:srgbClr val="C00000"/>
                </a:solidFill>
              </a:rPr>
              <a:t>.</a:t>
            </a:r>
            <a:endParaRPr lang="en-US" altLang="vi-VN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0" name="Text Box 12"/>
          <p:cNvSpPr txBox="1">
            <a:spLocks noChangeArrowheads="1"/>
          </p:cNvSpPr>
          <p:nvPr/>
        </p:nvSpPr>
        <p:spPr bwMode="auto">
          <a:xfrm>
            <a:off x="1143000" y="3109998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800100" y="2003511"/>
            <a:ext cx="7543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vi-VN" i="1"/>
              <a:t>Nam:</a:t>
            </a:r>
            <a:r>
              <a:rPr lang="en-US" altLang="vi-VN"/>
              <a:t> - Cậu biết không, ba mình mới chuyển sang ngân hàng làm việc đấy!</a:t>
            </a:r>
          </a:p>
          <a:p>
            <a:pPr>
              <a:spcBef>
                <a:spcPts val="600"/>
              </a:spcBef>
            </a:pPr>
            <a:r>
              <a:rPr lang="en-US" altLang="vi-VN" i="1"/>
              <a:t>Bắc:</a:t>
            </a:r>
            <a:r>
              <a:rPr lang="en-US" altLang="vi-VN"/>
              <a:t> - Sao cậu bảo ba cậu là bộ đội?</a:t>
            </a:r>
          </a:p>
          <a:p>
            <a:pPr>
              <a:spcBef>
                <a:spcPts val="600"/>
              </a:spcBef>
            </a:pPr>
            <a:r>
              <a:rPr lang="en-US" altLang="vi-VN" i="1"/>
              <a:t>Nam:</a:t>
            </a:r>
            <a:r>
              <a:rPr lang="en-US" altLang="vi-VN"/>
              <a:t> - Đúng rồi, thư trước ba mình báo tin: “ Ba đang ở hải đảo.”Nhưng thư này ba mình nói là ba đang giữ tiền tiêu cho Tổ quốc.</a:t>
            </a:r>
          </a:p>
          <a:p>
            <a:pPr>
              <a:spcBef>
                <a:spcPts val="600"/>
              </a:spcBef>
            </a:pPr>
            <a:r>
              <a:rPr lang="en-US" altLang="vi-VN" i="1"/>
              <a:t>Bắc:</a:t>
            </a:r>
            <a:r>
              <a:rPr lang="en-US" altLang="vi-VN"/>
              <a:t> !!!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931863" y="4329198"/>
            <a:ext cx="990600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67000" y="152486"/>
            <a:ext cx="39624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</a:t>
            </a:r>
            <a:r>
              <a:rPr lang="en-US" altLang="zh-CN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từ</a:t>
            </a:r>
            <a:r>
              <a:rPr lang="en-US" altLang="zh-CN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và</a:t>
            </a:r>
            <a:r>
              <a:rPr lang="en-US" altLang="zh-CN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2800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câu</a:t>
            </a:r>
            <a:endParaRPr lang="en-US" altLang="zh-CN" sz="2800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sz="3200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a typeface="SimSun" panose="02010600030101010101" pitchFamily="2" charset="-122"/>
              </a:rPr>
              <a:t>âm</a:t>
            </a:r>
            <a:endParaRPr lang="en-US" altLang="zh-CN" sz="32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01638" y="4935623"/>
            <a:ext cx="8666162" cy="21240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>
                <a:solidFill>
                  <a:schemeClr val="tx1"/>
                </a:solidFill>
              </a:rPr>
              <a:t>Vì Nam nhầm lẫn nghĩa của hai từ đồng âm là </a:t>
            </a:r>
            <a:r>
              <a:rPr lang="en-US" altLang="vi-VN" i="1">
                <a:solidFill>
                  <a:srgbClr val="FF0000"/>
                </a:solidFill>
              </a:rPr>
              <a:t>tiền tiêu</a:t>
            </a:r>
            <a:r>
              <a:rPr lang="en-US" altLang="vi-VN" i="1">
                <a:solidFill>
                  <a:schemeClr val="tx1"/>
                </a:solidFill>
              </a:rPr>
              <a:t>. Ở đây bố Nam muốn nói là bố đang giữ một vị trí quan trọng, nơi có bố trí canh gác ở phía trước khu vực trú quân, hướng về phía địch nhưng Nam lại hiểu tiền tiêu ở đây là tiền để tiêu.</a:t>
            </a:r>
          </a:p>
          <a:p>
            <a:pPr>
              <a:spcBef>
                <a:spcPct val="50000"/>
              </a:spcBef>
            </a:pPr>
            <a:endParaRPr lang="en-US" altLang="vi-VN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21" grpId="0"/>
      <p:bldP spid="9421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f_6167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3"/>
            <a:ext cx="9144000" cy="6757987"/>
          </a:xfrm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886200" y="381000"/>
            <a:ext cx="525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00"/>
                </a:solidFill>
              </a:rPr>
              <a:t>Nắm chắc tay súng canh giữ nơi tiền tiêu của Tổ quốc.</a:t>
            </a:r>
            <a:endParaRPr lang="en-US" altLang="vi-VN" sz="32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imgb" descr="bien-phong-Lung-cu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7467600" cy="2300288"/>
          </a:xfrm>
          <a:prstGeom prst="rect">
            <a:avLst/>
          </a:prstGeom>
          <a:solidFill>
            <a:srgbClr val="FFFF99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800" b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vi-VN" sz="2800" b="0">
                <a:solidFill>
                  <a:schemeClr val="tx1"/>
                </a:solidFill>
              </a:rPr>
              <a:t>a)     </a:t>
            </a:r>
            <a:r>
              <a:rPr lang="en-US" altLang="vi-VN" sz="2800" b="0">
                <a:solidFill>
                  <a:schemeClr val="tx2"/>
                </a:solidFill>
              </a:rPr>
              <a:t>Trùng trục như con chó thui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0">
                <a:solidFill>
                  <a:schemeClr val="tx2"/>
                </a:solidFill>
              </a:rPr>
              <a:t>Chín mắt, chín mũi, chín đuôi, chín đầu.</a:t>
            </a:r>
          </a:p>
          <a:p>
            <a:pPr>
              <a:spcBef>
                <a:spcPct val="50000"/>
              </a:spcBef>
            </a:pPr>
            <a:r>
              <a:rPr lang="en-US" altLang="vi-VN" sz="2800" b="0">
                <a:solidFill>
                  <a:schemeClr val="tx1"/>
                </a:solidFill>
              </a:rPr>
              <a:t>                                                       ( Là con gì ?)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286000" y="1828800"/>
            <a:ext cx="5791200" cy="4495800"/>
          </a:xfrm>
          <a:prstGeom prst="irregularSeal1">
            <a:avLst/>
          </a:prstGeom>
          <a:gradFill rotWithShape="1">
            <a:gsLst>
              <a:gs pos="0">
                <a:srgbClr val="3333FF">
                  <a:alpha val="39998"/>
                </a:srgbClr>
              </a:gs>
              <a:gs pos="100000">
                <a:schemeClr val="bg1">
                  <a:alpha val="56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0" y="37338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rgbClr val="6600FF"/>
                </a:solidFill>
              </a:rPr>
              <a:t>Là con chó thui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52600" y="2819400"/>
            <a:ext cx="6705600" cy="265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800" b="0">
                <a:solidFill>
                  <a:srgbClr val="FF0000"/>
                </a:solidFill>
              </a:rPr>
              <a:t>                  </a:t>
            </a:r>
            <a:r>
              <a:rPr lang="en-US" altLang="vi-VN" sz="1800">
                <a:solidFill>
                  <a:schemeClr val="tx1"/>
                </a:solidFill>
              </a:rPr>
              <a:t>b)   </a:t>
            </a:r>
            <a:r>
              <a:rPr lang="en-US" altLang="vi-VN">
                <a:solidFill>
                  <a:schemeClr val="tx1"/>
                </a:solidFill>
              </a:rPr>
              <a:t>Hai cây cùng c</a:t>
            </a:r>
            <a:r>
              <a:rPr lang="en-US" altLang="vi-VN">
                <a:solidFill>
                  <a:schemeClr val="tx2"/>
                </a:solidFill>
              </a:rPr>
              <a:t>ó</a:t>
            </a:r>
            <a:r>
              <a:rPr lang="en-US" altLang="vi-VN">
                <a:solidFill>
                  <a:schemeClr val="tx1"/>
                </a:solidFill>
              </a:rPr>
              <a:t> một tên</a:t>
            </a:r>
          </a:p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chemeClr val="tx1"/>
                </a:solidFill>
              </a:rPr>
              <a:t>Cây xoè mặt nước, cây trên chiến trường</a:t>
            </a:r>
          </a:p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chemeClr val="tx1"/>
                </a:solidFill>
              </a:rPr>
              <a:t>Cây này bảo vệ quê hương</a:t>
            </a:r>
          </a:p>
          <a:p>
            <a:pPr algn="ctr">
              <a:spcBef>
                <a:spcPct val="50000"/>
              </a:spcBef>
            </a:pPr>
            <a:r>
              <a:rPr lang="en-US" altLang="vi-VN">
                <a:solidFill>
                  <a:schemeClr val="tx1"/>
                </a:solidFill>
              </a:rPr>
              <a:t>Cây kia hoa nở soi gương mặt hồ.</a:t>
            </a:r>
          </a:p>
          <a:p>
            <a:pPr>
              <a:spcBef>
                <a:spcPct val="50000"/>
              </a:spcBef>
            </a:pPr>
            <a:r>
              <a:rPr lang="en-US" altLang="vi-VN">
                <a:solidFill>
                  <a:schemeClr val="tx1"/>
                </a:solidFill>
              </a:rPr>
              <a:t>                                                        ( Là cây gì?)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-1102863">
            <a:off x="1731963" y="1631950"/>
            <a:ext cx="5943600" cy="4572000"/>
          </a:xfrm>
          <a:prstGeom prst="irregularSeal2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95600" y="3429000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i="1">
                <a:solidFill>
                  <a:schemeClr val="hlink"/>
                </a:solidFill>
              </a:rPr>
              <a:t>Là cây hoa súng và khẩu súng.</a:t>
            </a:r>
          </a:p>
        </p:txBody>
      </p:sp>
      <p:sp>
        <p:nvSpPr>
          <p:cNvPr id="30728" name="WordArt 12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2209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18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52169" y="123032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từ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và</a:t>
            </a:r>
            <a:r>
              <a:rPr lang="en-US" altLang="zh-CN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 </a:t>
            </a:r>
            <a:r>
              <a:rPr lang="en-US" altLang="zh-CN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câu</a:t>
            </a:r>
            <a:endParaRPr lang="en-US" altLang="zh-CN" sz="3200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srgbClr val="C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đồng</a:t>
            </a:r>
            <a:r>
              <a:rPr lang="en-US" altLang="zh-CN" sz="3200" dirty="0">
                <a:solidFill>
                  <a:srgbClr val="C0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ea typeface="SimSun" panose="02010600030101010101" pitchFamily="2" charset="-122"/>
              </a:rPr>
              <a:t>âm</a:t>
            </a:r>
            <a:endParaRPr lang="en-US" altLang="zh-CN" sz="3200" dirty="0">
              <a:solidFill>
                <a:srgbClr val="C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8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820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6" dur="123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7" dur="123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9" dur="123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  <p:bldP spid="8197" grpId="0" animBg="1"/>
      <p:bldP spid="8197" grpId="1" animBg="1"/>
      <p:bldP spid="8198" grpId="0"/>
      <p:bldP spid="8198" grpId="1"/>
      <p:bldP spid="8199" grpId="0" animBg="1"/>
      <p:bldP spid="8199" grpId="1" animBg="1"/>
      <p:bldP spid="8200" grpId="0" animBg="1"/>
      <p:bldP spid="8200" grpId="1" animBg="1"/>
      <p:bldP spid="8201" grpId="0"/>
      <p:bldP spid="8201" grpId="1"/>
      <p:bldP spid="307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066800" y="16398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>
                <a:solidFill>
                  <a:schemeClr val="tx1"/>
                </a:solidFill>
              </a:rPr>
              <a:t>Thế nào là </a:t>
            </a:r>
            <a:r>
              <a:rPr lang="en-US" altLang="vi-VN" sz="4400">
                <a:solidFill>
                  <a:srgbClr val="FF3300"/>
                </a:solidFill>
              </a:rPr>
              <a:t>từ đồng âm</a:t>
            </a:r>
            <a:r>
              <a:rPr lang="en-US" altLang="vi-VN" sz="440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430963" y="2603500"/>
            <a:ext cx="2590800" cy="95408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Từ đồng âm với từ “</a:t>
            </a:r>
            <a:r>
              <a:rPr lang="en-US" altLang="vi-VN" sz="2800">
                <a:solidFill>
                  <a:schemeClr val="tx1"/>
                </a:solidFill>
                <a:latin typeface="Arial" panose="020B0604020202020204" pitchFamily="34" charset="0"/>
              </a:rPr>
              <a:t>chín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”: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422650" y="2613025"/>
            <a:ext cx="2743200" cy="95408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Từ đồng âm với từ “</a:t>
            </a:r>
            <a:r>
              <a:rPr lang="en-US" altLang="vi-VN" sz="2800">
                <a:solidFill>
                  <a:srgbClr val="000099"/>
                </a:solidFill>
                <a:latin typeface="Arial" panose="020B0604020202020204" pitchFamily="34" charset="0"/>
              </a:rPr>
              <a:t>chạy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”: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272213" y="3919538"/>
            <a:ext cx="2590800" cy="1839912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số </a:t>
            </a:r>
            <a:r>
              <a:rPr lang="en-US" altLang="vi-VN" sz="2800">
                <a:solidFill>
                  <a:schemeClr val="tx1"/>
                </a:solidFill>
                <a:latin typeface="Arial" panose="020B0604020202020204" pitchFamily="34" charset="0"/>
              </a:rPr>
              <a:t>chín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c</a:t>
            </a:r>
            <a:r>
              <a:rPr lang="en-US" altLang="vi-VN" sz="2800">
                <a:solidFill>
                  <a:schemeClr val="tx1"/>
                </a:solidFill>
                <a:latin typeface="Arial" panose="020B0604020202020204" pitchFamily="34" charset="0"/>
              </a:rPr>
              <a:t>hín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chắn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thức ăn </a:t>
            </a:r>
            <a:r>
              <a:rPr lang="en-US" altLang="vi-VN" sz="2800">
                <a:solidFill>
                  <a:schemeClr val="tx1"/>
                </a:solidFill>
                <a:latin typeface="Arial" panose="020B0604020202020204" pitchFamily="34" charset="0"/>
              </a:rPr>
              <a:t>chín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04813" y="3908425"/>
            <a:ext cx="2362200" cy="1839913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FF3300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cát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FF3300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đi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FF3300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đời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452813" y="3919538"/>
            <a:ext cx="2286000" cy="1839912"/>
          </a:xfrm>
          <a:prstGeom prst="rect">
            <a:avLst/>
          </a:prstGeom>
          <a:noFill/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99"/>
                </a:solidFill>
                <a:latin typeface="Arial" panose="020B0604020202020204" pitchFamily="34" charset="0"/>
              </a:rPr>
              <a:t>chạy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đua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99"/>
                </a:solidFill>
                <a:latin typeface="Arial" panose="020B0604020202020204" pitchFamily="34" charset="0"/>
              </a:rPr>
              <a:t>chạy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nợ</a:t>
            </a:r>
          </a:p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- </a:t>
            </a:r>
            <a:r>
              <a:rPr lang="en-US" altLang="vi-VN" sz="2800">
                <a:solidFill>
                  <a:srgbClr val="000099"/>
                </a:solidFill>
                <a:latin typeface="Arial" panose="020B0604020202020204" pitchFamily="34" charset="0"/>
              </a:rPr>
              <a:t>chạy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 máy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184150" y="2613025"/>
            <a:ext cx="3048000" cy="95408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Từ đồng âm với từ “</a:t>
            </a: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2800">
                <a:solidFill>
                  <a:srgbClr val="008000"/>
                </a:solidFill>
                <a:latin typeface="Arial" panose="020B0604020202020204" pitchFamily="34" charset="0"/>
              </a:rPr>
              <a:t>”: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2642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val 5"/>
          <p:cNvSpPr>
            <a:spLocks noChangeArrowheads="1"/>
          </p:cNvSpPr>
          <p:nvPr/>
        </p:nvSpPr>
        <p:spPr bwMode="auto">
          <a:xfrm>
            <a:off x="457200" y="1600200"/>
            <a:ext cx="8458200" cy="5029200"/>
          </a:xfrm>
          <a:prstGeom prst="ellipse">
            <a:avLst/>
          </a:prstGeom>
          <a:solidFill>
            <a:srgbClr val="FFFF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>
                <a:solidFill>
                  <a:schemeClr val="tx1"/>
                </a:solidFill>
              </a:rPr>
              <a:t>Về xem trước bài:</a:t>
            </a:r>
          </a:p>
          <a:p>
            <a:pPr algn="ctr" eaLnBrk="0" hangingPunct="0"/>
            <a:r>
              <a:rPr lang="en-US" altLang="vi-VN" sz="3200">
                <a:solidFill>
                  <a:schemeClr val="tx1"/>
                </a:solidFill>
              </a:rPr>
              <a:t> Mở rộng vốn từ: </a:t>
            </a:r>
            <a:r>
              <a:rPr lang="en-US" altLang="vi-VN" sz="3200" i="1">
                <a:solidFill>
                  <a:schemeClr val="tx1"/>
                </a:solidFill>
              </a:rPr>
              <a:t>Hữu nghị- Hợp tác</a:t>
            </a:r>
          </a:p>
          <a:p>
            <a:pPr algn="ctr" eaLnBrk="0" hangingPunct="0"/>
            <a:r>
              <a:rPr lang="en-US" altLang="vi-VN" sz="3200" i="1">
                <a:solidFill>
                  <a:schemeClr val="tx1"/>
                </a:solidFill>
              </a:rPr>
              <a:t>(Trang 56 SGK)</a:t>
            </a:r>
          </a:p>
          <a:p>
            <a:pPr algn="ctr" eaLnBrk="0" hangingPunct="0"/>
            <a:endParaRPr lang="en-US" altLang="vi-VN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81000" y="4267200"/>
            <a:ext cx="335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vi-VN" altLang="vi-VN" sz="3200" b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2133600" y="6019800"/>
            <a:ext cx="1295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5" name="Picture 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6"/>
          <p:cNvSpPr>
            <a:spLocks noChangeArrowheads="1"/>
          </p:cNvSpPr>
          <p:nvPr/>
        </p:nvSpPr>
        <p:spPr bwMode="auto">
          <a:xfrm>
            <a:off x="7010400" y="838200"/>
            <a:ext cx="1676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7010400" y="838200"/>
            <a:ext cx="1219200" cy="7620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784725" y="5065713"/>
            <a:ext cx="176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vi-VN" altLang="vi-VN" sz="18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3800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90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WordArt 13"/>
          <p:cNvSpPr>
            <a:spLocks noTextEdit="1"/>
          </p:cNvSpPr>
          <p:nvPr/>
        </p:nvSpPr>
        <p:spPr>
          <a:xfrm>
            <a:off x="1752600" y="1295400"/>
            <a:ext cx="55626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2800" noProof="1">
                <a:solidFill>
                  <a:srgbClr val="3366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ea typeface="Times New Roman" panose="02020603050405020304" pitchFamily="18" charset="0"/>
              </a:rPr>
              <a:t> Xin chân thành cảm ơn </a:t>
            </a:r>
          </a:p>
          <a:p>
            <a:pPr algn="ctr" eaLnBrk="0" hangingPunct="0"/>
            <a:r>
              <a:rPr lang="en-US" sz="2800" noProof="1">
                <a:solidFill>
                  <a:srgbClr val="3366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ea typeface="Times New Roman" panose="02020603050405020304" pitchFamily="18" charset="0"/>
              </a:rPr>
              <a:t>    quý thầy cô giáo!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0" y="125730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500">
                <a:solidFill>
                  <a:schemeClr val="tx1"/>
                </a:solidFill>
              </a:rPr>
              <a:t>B</a:t>
            </a:r>
            <a:r>
              <a:rPr lang="en-US" altLang="vi-VN" sz="2500">
                <a:solidFill>
                  <a:schemeClr val="tx1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500">
                <a:solidFill>
                  <a:schemeClr val="tx1"/>
                </a:solidFill>
              </a:rPr>
              <a:t>i 1: Em hãy nối từ </a:t>
            </a:r>
            <a:r>
              <a:rPr lang="en-US" altLang="vi-VN" sz="2500">
                <a:solidFill>
                  <a:srgbClr val="C00000"/>
                </a:solidFill>
              </a:rPr>
              <a:t>“ ho</a:t>
            </a:r>
            <a:r>
              <a:rPr lang="en-US" altLang="vi-VN" sz="2500">
                <a:solidFill>
                  <a:srgbClr val="C00000"/>
                </a:solidFill>
                <a:cs typeface="Times New Roman" panose="02020603050405020304" pitchFamily="18" charset="0"/>
              </a:rPr>
              <a:t>à</a:t>
            </a:r>
            <a:r>
              <a:rPr lang="en-US" altLang="vi-VN" sz="2500">
                <a:solidFill>
                  <a:srgbClr val="C00000"/>
                </a:solidFill>
              </a:rPr>
              <a:t> bình” </a:t>
            </a:r>
            <a:r>
              <a:rPr lang="en-US" altLang="vi-VN" sz="2500">
                <a:solidFill>
                  <a:schemeClr val="tx1"/>
                </a:solidFill>
              </a:rPr>
              <a:t>với những từ đồng nghĩa sau:</a:t>
            </a:r>
            <a:endParaRPr lang="en-US" altLang="vi-VN" sz="25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248400" y="3881438"/>
            <a:ext cx="2133600" cy="538162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Thanh thản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248400" y="1752600"/>
            <a:ext cx="2133600" cy="538163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Bình thản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6248400" y="2814638"/>
            <a:ext cx="2133600" cy="538162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Thái bình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61950" y="4948238"/>
            <a:ext cx="2133600" cy="538162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Thanh bình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361950" y="2819400"/>
            <a:ext cx="2133600" cy="538163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Yên lặng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361950" y="1752600"/>
            <a:ext cx="2133600" cy="538163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Bình yên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361950" y="3867150"/>
            <a:ext cx="2133600" cy="538163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Hiền hoà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6248400" y="4933950"/>
            <a:ext cx="2133600" cy="538163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Arial" panose="020B0604020202020204" pitchFamily="34" charset="0"/>
              </a:rPr>
              <a:t>Yên tĩnh</a:t>
            </a:r>
          </a:p>
        </p:txBody>
      </p:sp>
      <p:sp>
        <p:nvSpPr>
          <p:cNvPr id="30754" name="Oval 34"/>
          <p:cNvSpPr>
            <a:spLocks noChangeArrowheads="1"/>
          </p:cNvSpPr>
          <p:nvPr/>
        </p:nvSpPr>
        <p:spPr bwMode="auto">
          <a:xfrm>
            <a:off x="3390900" y="2819400"/>
            <a:ext cx="1905000" cy="1524000"/>
          </a:xfrm>
          <a:prstGeom prst="ellipse">
            <a:avLst/>
          </a:prstGeom>
          <a:solidFill>
            <a:srgbClr val="CCFFFF"/>
          </a:solidFill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vi-VN" sz="3200">
                <a:solidFill>
                  <a:srgbClr val="CC00CC"/>
                </a:solidFill>
              </a:rPr>
              <a:t>Hoà bình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2514600" y="2057400"/>
            <a:ext cx="1066800" cy="1066800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2514600" y="4038600"/>
            <a:ext cx="1066800" cy="1143000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flipH="1">
            <a:off x="5334000" y="3124200"/>
            <a:ext cx="895350" cy="533400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2" name="Picture 43" descr="phao hoa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976563" y="530225"/>
            <a:ext cx="3505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5724525"/>
            <a:ext cx="9144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Bài 2: Em hãy đặt câu với từ vừa tìm được ở Bài tập trên?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3" grpId="0" animBg="1"/>
      <p:bldP spid="30754" grpId="0" animBg="1"/>
      <p:bldP spid="30756" grpId="0" animBg="1"/>
      <p:bldP spid="30758" grpId="0" animBg="1"/>
      <p:bldP spid="3075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MIL1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80" r="83072" b="11674"/>
          <a:stretch>
            <a:fillRect/>
          </a:stretch>
        </p:blipFill>
        <p:spPr bwMode="auto">
          <a:xfrm>
            <a:off x="8724900" y="-185738"/>
            <a:ext cx="419100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 descr="MIL100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2" t="11674" r="7500" b="6180"/>
          <a:stretch>
            <a:fillRect/>
          </a:stretch>
        </p:blipFill>
        <p:spPr bwMode="auto">
          <a:xfrm>
            <a:off x="0" y="-187325"/>
            <a:ext cx="419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-211138" y="6453188"/>
            <a:ext cx="293370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500" r="6180" b="83072"/>
          <a:stretch>
            <a:fillRect/>
          </a:stretch>
        </p:blipFill>
        <p:spPr bwMode="auto">
          <a:xfrm>
            <a:off x="6424613" y="6453188"/>
            <a:ext cx="2933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cau ca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10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81000" y="5562600"/>
            <a:ext cx="344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chemeClr val="tx1"/>
                </a:solidFill>
              </a:rPr>
              <a:t>Ông ngồi câu cá.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292600" y="1928813"/>
            <a:ext cx="4876800" cy="2927350"/>
          </a:xfrm>
          <a:prstGeom prst="rect">
            <a:avLst/>
          </a:prstGeom>
          <a:noFill/>
          <a:ln w="571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0">
                <a:solidFill>
                  <a:schemeClr val="tx1"/>
                </a:solidFill>
              </a:rPr>
              <a:t>     </a:t>
            </a:r>
            <a:r>
              <a:rPr lang="en-US" altLang="vi-VN" sz="2600" b="0">
                <a:solidFill>
                  <a:srgbClr val="0000FF"/>
                </a:solidFill>
              </a:rPr>
              <a:t>Quê em nằm bên con </a:t>
            </a:r>
            <a:r>
              <a:rPr lang="en-US" altLang="vi-VN" sz="2600" b="0">
                <a:solidFill>
                  <a:srgbClr val="3333FF"/>
                </a:solidFill>
              </a:rPr>
              <a:t>sông </a:t>
            </a:r>
            <a:r>
              <a:rPr lang="en-US" altLang="vi-VN" sz="2600" b="0">
                <a:solidFill>
                  <a:srgbClr val="0000FF"/>
                </a:solidFill>
              </a:rPr>
              <a:t>hiền </a:t>
            </a:r>
            <a:r>
              <a:rPr lang="en-US" altLang="vi-VN" sz="2600" b="0">
                <a:solidFill>
                  <a:srgbClr val="3333FF"/>
                </a:solidFill>
              </a:rPr>
              <a:t>hòa</a:t>
            </a:r>
            <a:r>
              <a:rPr lang="en-US" altLang="vi-VN" sz="2600">
                <a:solidFill>
                  <a:srgbClr val="FF3300"/>
                </a:solidFill>
              </a:rPr>
              <a:t>.</a:t>
            </a:r>
            <a:r>
              <a:rPr lang="en-US" altLang="vi-VN" sz="2600" b="0">
                <a:solidFill>
                  <a:srgbClr val="FF3300"/>
                </a:solidFill>
              </a:rPr>
              <a:t> </a:t>
            </a:r>
            <a:r>
              <a:rPr lang="en-US" altLang="vi-VN" sz="2600" b="0">
                <a:solidFill>
                  <a:srgbClr val="0000FF"/>
                </a:solidFill>
              </a:rPr>
              <a:t>Chiều chiều, đi học về chúng em cùng nhau ra bờ </a:t>
            </a:r>
            <a:r>
              <a:rPr lang="en-US" altLang="vi-VN" sz="2600" b="0">
                <a:solidFill>
                  <a:srgbClr val="3333FF"/>
                </a:solidFill>
              </a:rPr>
              <a:t>sông</a:t>
            </a:r>
            <a:r>
              <a:rPr lang="en-US" altLang="vi-VN" sz="2600" b="0">
                <a:solidFill>
                  <a:srgbClr val="0000FF"/>
                </a:solidFill>
              </a:rPr>
              <a:t> thả diều</a:t>
            </a:r>
            <a:r>
              <a:rPr lang="en-US" altLang="vi-VN" sz="2600">
                <a:solidFill>
                  <a:srgbClr val="FF3300"/>
                </a:solidFill>
              </a:rPr>
              <a:t>.</a:t>
            </a:r>
            <a:r>
              <a:rPr lang="en-US" altLang="vi-VN" sz="2600" b="0">
                <a:solidFill>
                  <a:srgbClr val="0000FF"/>
                </a:solidFill>
              </a:rPr>
              <a:t> Những cánh đồng lúa mênh </a:t>
            </a:r>
            <a:r>
              <a:rPr lang="en-US" altLang="vi-VN" sz="2600" b="0">
                <a:solidFill>
                  <a:srgbClr val="3333FF"/>
                </a:solidFill>
              </a:rPr>
              <a:t>mông</a:t>
            </a:r>
            <a:r>
              <a:rPr lang="en-US" altLang="vi-VN" sz="2600" b="0">
                <a:solidFill>
                  <a:srgbClr val="0000FF"/>
                </a:solidFill>
              </a:rPr>
              <a:t>, xanh biếc</a:t>
            </a:r>
            <a:r>
              <a:rPr lang="en-US" altLang="vi-VN" sz="2600">
                <a:solidFill>
                  <a:srgbClr val="FF3300"/>
                </a:solidFill>
              </a:rPr>
              <a:t>.</a:t>
            </a:r>
            <a:r>
              <a:rPr lang="en-US" altLang="vi-VN" sz="2600" b="0">
                <a:solidFill>
                  <a:srgbClr val="0000FF"/>
                </a:solidFill>
              </a:rPr>
              <a:t> Đàn </a:t>
            </a:r>
            <a:r>
              <a:rPr lang="en-US" altLang="vi-VN" sz="2600" b="0">
                <a:solidFill>
                  <a:srgbClr val="3333FF"/>
                </a:solidFill>
              </a:rPr>
              <a:t>cò</a:t>
            </a:r>
            <a:r>
              <a:rPr lang="en-US" altLang="vi-VN" sz="2600" b="0">
                <a:solidFill>
                  <a:srgbClr val="0000FF"/>
                </a:solidFill>
              </a:rPr>
              <a:t> trắng rập rờn bay lượn</a:t>
            </a:r>
            <a:r>
              <a:rPr lang="en-US" altLang="vi-VN" sz="2600">
                <a:solidFill>
                  <a:srgbClr val="FF3300"/>
                </a:solidFill>
              </a:rPr>
              <a:t>.</a:t>
            </a:r>
            <a:r>
              <a:rPr lang="en-US" altLang="vi-VN" sz="2600" b="0">
                <a:solidFill>
                  <a:srgbClr val="0000FF"/>
                </a:solidFill>
              </a:rPr>
              <a:t> Cạnh bờ ao, đàn trâu thung thăng gặm cỏ</a:t>
            </a:r>
            <a:r>
              <a:rPr lang="en-US" altLang="vi-VN" sz="2600">
                <a:solidFill>
                  <a:srgbClr val="FF3300"/>
                </a:solidFill>
              </a:rPr>
              <a:t>.</a:t>
            </a:r>
            <a:r>
              <a:rPr lang="en-US" altLang="vi-VN" sz="2600" b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689475" y="5497513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chemeClr val="tx1"/>
                </a:solidFill>
              </a:rPr>
              <a:t>Đoạn văn này có 5 câu.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92325" y="55626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967663" y="5497513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/>
      <p:bldP spid="72717" grpId="0" animBg="1"/>
      <p:bldP spid="72718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1371600" y="2667000"/>
            <a:ext cx="3886200" cy="519113"/>
            <a:chOff x="1224" y="2208"/>
            <a:chExt cx="1008" cy="327"/>
          </a:xfrm>
        </p:grpSpPr>
        <p:sp>
          <p:nvSpPr>
            <p:cNvPr id="10242" name="Text Box 3"/>
            <p:cNvSpPr txBox="1">
              <a:spLocks noChangeArrowheads="1"/>
            </p:cNvSpPr>
            <p:nvPr/>
          </p:nvSpPr>
          <p:spPr bwMode="auto">
            <a:xfrm>
              <a:off x="1224" y="2208"/>
              <a:ext cx="7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0000FF"/>
                  </a:solidFill>
                </a:rPr>
                <a:t>a) </a:t>
              </a:r>
              <a:r>
                <a:rPr lang="en-US" altLang="vi-VN" sz="2800">
                  <a:solidFill>
                    <a:srgbClr val="3333FF"/>
                  </a:solidFill>
                </a:rPr>
                <a:t>Ô</a:t>
              </a:r>
              <a:r>
                <a:rPr lang="en-US" altLang="vi-VN" sz="2800">
                  <a:solidFill>
                    <a:srgbClr val="0000FF"/>
                  </a:solidFill>
                </a:rPr>
                <a:t>ng ngồi câu</a:t>
              </a:r>
            </a:p>
          </p:txBody>
        </p:sp>
        <p:sp>
          <p:nvSpPr>
            <p:cNvPr id="10243" name="Text Box 4"/>
            <p:cNvSpPr txBox="1">
              <a:spLocks noChangeArrowheads="1"/>
            </p:cNvSpPr>
            <p:nvPr/>
          </p:nvSpPr>
          <p:spPr bwMode="auto">
            <a:xfrm>
              <a:off x="1752" y="2208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>
                  <a:solidFill>
                    <a:srgbClr val="0000FF"/>
                  </a:solidFill>
                </a:rPr>
                <a:t>     cá.</a:t>
              </a:r>
            </a:p>
          </p:txBody>
        </p:sp>
      </p:grp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495800" y="2667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b) Đoạn văn này </a:t>
            </a:r>
            <a:r>
              <a:rPr lang="en-US" altLang="vi-VN" sz="2800">
                <a:solidFill>
                  <a:srgbClr val="3333FF"/>
                </a:solidFill>
              </a:rPr>
              <a:t>có </a:t>
            </a:r>
            <a:r>
              <a:rPr lang="en-US" altLang="vi-VN" sz="2800">
                <a:solidFill>
                  <a:srgbClr val="0000FF"/>
                </a:solidFill>
              </a:rPr>
              <a:t>5 câu.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43263" y="2667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3300"/>
                </a:solidFill>
              </a:rPr>
              <a:t>câu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772400" y="2667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3300"/>
                </a:solidFill>
              </a:rPr>
              <a:t>câu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957263" y="1387475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 - Nhận xét.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1/ Đọc các câu sau đây: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6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25525" y="5022850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tx1"/>
                </a:solidFill>
              </a:rPr>
              <a:t>- Đơn vị của lời nói diễn đạt một ý trọn vẹn trên văn bản được mở đầu bằng một chữ cái viết hoa và kết thúc bằng một dấu ngắt câu.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66800" y="32004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2/ D</a:t>
            </a:r>
            <a:r>
              <a:rPr lang="en-US" altLang="vi-VN" sz="2800">
                <a:solidFill>
                  <a:srgbClr val="3333FF"/>
                </a:solidFill>
              </a:rPr>
              <a:t>ò</a:t>
            </a:r>
            <a:r>
              <a:rPr lang="en-US" altLang="vi-VN" sz="2800">
                <a:solidFill>
                  <a:srgbClr val="0000FF"/>
                </a:solidFill>
              </a:rPr>
              <a:t>ng nào dưới đây nêu đúng nghĩa của mỗi từ </a:t>
            </a:r>
            <a:r>
              <a:rPr lang="en-US" altLang="vi-VN" sz="2800">
                <a:solidFill>
                  <a:srgbClr val="FF3300"/>
                </a:solidFill>
              </a:rPr>
              <a:t>câu</a:t>
            </a:r>
            <a:r>
              <a:rPr lang="en-US" altLang="vi-VN" sz="2800">
                <a:solidFill>
                  <a:srgbClr val="0000FF"/>
                </a:solidFill>
              </a:rPr>
              <a:t> ở bài tập 1?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0600" y="4068763"/>
            <a:ext cx="754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tx1"/>
                </a:solidFill>
              </a:rPr>
              <a:t>- Bắt cá, tôm,… bằng móc sắt nhỏ ( thường có mồi ) buộc ở đầu một sợi dây.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2" grpId="0"/>
      <p:bldP spid="80903" grpId="0"/>
      <p:bldP spid="80904" grpId="0"/>
      <p:bldP spid="80905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2268538"/>
            <a:ext cx="320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tx1"/>
                </a:solidFill>
              </a:rPr>
              <a:t>a. Ông ngồi </a:t>
            </a:r>
            <a:r>
              <a:rPr lang="en-US" altLang="vi-VN" sz="2800">
                <a:solidFill>
                  <a:srgbClr val="FF3300"/>
                </a:solidFill>
              </a:rPr>
              <a:t>câu</a:t>
            </a:r>
            <a:r>
              <a:rPr lang="en-US" altLang="vi-VN" sz="2800">
                <a:solidFill>
                  <a:schemeClr val="tx1"/>
                </a:solidFill>
              </a:rPr>
              <a:t> cá.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40386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chemeClr val="tx1"/>
                </a:solidFill>
              </a:rPr>
              <a:t>b. Đoạn văn này</a:t>
            </a:r>
            <a:r>
              <a:rPr lang="en-US" altLang="vi-VN">
                <a:solidFill>
                  <a:schemeClr val="tx1"/>
                </a:solidFill>
              </a:rPr>
              <a:t> </a:t>
            </a:r>
            <a:r>
              <a:rPr lang="en-US" altLang="vi-VN" sz="2800">
                <a:solidFill>
                  <a:schemeClr val="tx1"/>
                </a:solidFill>
              </a:rPr>
              <a:t>có 5 </a:t>
            </a:r>
            <a:r>
              <a:rPr lang="en-US" altLang="vi-VN" sz="2800">
                <a:solidFill>
                  <a:srgbClr val="FF3300"/>
                </a:solidFill>
              </a:rPr>
              <a:t>câu</a:t>
            </a:r>
            <a:r>
              <a:rPr lang="en-US" altLang="vi-VN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114800" y="1995488"/>
            <a:ext cx="480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0">
                <a:solidFill>
                  <a:srgbClr val="003399"/>
                </a:solidFill>
              </a:rPr>
              <a:t>- </a:t>
            </a:r>
            <a:r>
              <a:rPr lang="en-US" altLang="vi-VN" sz="2800">
                <a:solidFill>
                  <a:srgbClr val="003399"/>
                </a:solidFill>
              </a:rPr>
              <a:t>Bắt cá, tôm bằng móc sắt nhỏ (thường có mồi) buộc ở đầu một sợi dây.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0413" y="4811713"/>
            <a:ext cx="7913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0">
                <a:solidFill>
                  <a:srgbClr val="003399"/>
                </a:solidFill>
              </a:rPr>
              <a:t>- </a:t>
            </a:r>
            <a:r>
              <a:rPr lang="en-US" altLang="vi-VN" sz="2800">
                <a:solidFill>
                  <a:srgbClr val="003399"/>
                </a:solidFill>
              </a:rPr>
              <a:t>Đơn vị của lời nói diễn đạt một ý trọn vẹn, trên văn bản được mở đầu bằng một chữ cái viết hoa và kết thúc bằng một dấu ngắt câu.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381000" y="15382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0099"/>
                </a:solidFill>
              </a:rPr>
              <a:t>I - Nhận xét: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6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  <p:sp>
        <p:nvSpPr>
          <p:cNvPr id="2" name="Right Arrow 1"/>
          <p:cNvSpPr>
            <a:spLocks noChangeArrowheads="1"/>
          </p:cNvSpPr>
          <p:nvPr/>
        </p:nvSpPr>
        <p:spPr bwMode="auto">
          <a:xfrm>
            <a:off x="3581400" y="2303463"/>
            <a:ext cx="457200" cy="5191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vi-VN" altLang="vi-VN"/>
          </a:p>
        </p:txBody>
      </p:sp>
      <p:sp>
        <p:nvSpPr>
          <p:cNvPr id="4" name="Down Arrow 3"/>
          <p:cNvSpPr/>
          <p:nvPr/>
        </p:nvSpPr>
        <p:spPr bwMode="auto">
          <a:xfrm rot="16200000">
            <a:off x="222251" y="5249862"/>
            <a:ext cx="571500" cy="48577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2700" cap="sq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052"/>
          <p:cNvSpPr>
            <a:spLocks noChangeArrowheads="1"/>
          </p:cNvSpPr>
          <p:nvPr/>
        </p:nvSpPr>
        <p:spPr bwMode="auto">
          <a:xfrm>
            <a:off x="635000" y="1482725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CN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H: Thế nào là từ đồng âm?</a:t>
            </a:r>
          </a:p>
        </p:txBody>
      </p:sp>
      <p:sp>
        <p:nvSpPr>
          <p:cNvPr id="28679" name="Text Box 2055"/>
          <p:cNvSpPr txBox="1">
            <a:spLocks noChangeArrowheads="1"/>
          </p:cNvSpPr>
          <p:nvPr/>
        </p:nvSpPr>
        <p:spPr bwMode="auto">
          <a:xfrm>
            <a:off x="152400" y="4449763"/>
            <a:ext cx="868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vi-VN" sz="4000">
                <a:solidFill>
                  <a:srgbClr val="FF3300"/>
                </a:solidFill>
              </a:rPr>
              <a:t>Từ đồng âm</a:t>
            </a:r>
            <a:r>
              <a:rPr lang="en-US" altLang="vi-VN" sz="4000">
                <a:solidFill>
                  <a:srgbClr val="0000FF"/>
                </a:solidFill>
              </a:rPr>
              <a:t> là những từ giống nhau về âm nhưng khác hẳn nhau về nghĩa.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  <p:sp>
        <p:nvSpPr>
          <p:cNvPr id="6" name="Rectangle 2052"/>
          <p:cNvSpPr>
            <a:spLocks noChangeArrowheads="1"/>
          </p:cNvSpPr>
          <p:nvPr/>
        </p:nvSpPr>
        <p:spPr bwMode="auto">
          <a:xfrm>
            <a:off x="546100" y="344805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CN" sz="4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 - Ghi nhớ: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198688"/>
            <a:ext cx="81534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vi-VN" sz="3200">
                <a:solidFill>
                  <a:schemeClr val="tx1"/>
                </a:solidFill>
              </a:rPr>
              <a:t>Từ đồng âm là những từ giống nhau về âm nhưng khác hẳn nhau về nghĩa.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9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52400" y="3216275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   a) Cánh đồng – tượng đồng – một nghìn đồng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52400" y="1400175"/>
            <a:ext cx="762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III – Luyện tập: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52400" y="2105025"/>
            <a:ext cx="8915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99"/>
                </a:solidFill>
              </a:rPr>
              <a:t>1. Phân biệt nghĩa của những từ đồng âm trong các cụm từ sau: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54864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i="1">
                <a:solidFill>
                  <a:schemeClr val="tx1"/>
                </a:solidFill>
              </a:rPr>
              <a:t>- Cánh </a:t>
            </a:r>
            <a:r>
              <a:rPr lang="en-US" altLang="vi-VN" sz="2800" i="1">
                <a:solidFill>
                  <a:srgbClr val="FF3300"/>
                </a:solidFill>
              </a:rPr>
              <a:t>đồng</a:t>
            </a:r>
            <a:r>
              <a:rPr lang="en-US" altLang="vi-VN" sz="2800" b="0">
                <a:solidFill>
                  <a:schemeClr val="tx1"/>
                </a:solidFill>
              </a:rPr>
              <a:t>:</a:t>
            </a:r>
            <a:endParaRPr lang="en-US" altLang="vi-VN" sz="2800">
              <a:solidFill>
                <a:srgbClr val="6600FF"/>
              </a:solidFill>
            </a:endParaRPr>
          </a:p>
        </p:txBody>
      </p:sp>
      <p:pic>
        <p:nvPicPr>
          <p:cNvPr id="102408" name="Picture 8" descr="small_139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2619375" y="5486400"/>
            <a:ext cx="563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6600FF"/>
                </a:solidFill>
              </a:rPr>
              <a:t>là khoảng đất rộng và bằng phẳng, dùng để cày cấy, trồng trọt.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36850" y="471488"/>
            <a:ext cx="39624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Luyện từ và câu</a:t>
            </a:r>
          </a:p>
          <a:p>
            <a:pPr algn="ctr">
              <a:spcBef>
                <a:spcPts val="600"/>
              </a:spcBef>
            </a:pPr>
            <a:r>
              <a:rPr lang="en-US" altLang="zh-CN" sz="3200">
                <a:solidFill>
                  <a:srgbClr val="C00000"/>
                </a:solidFill>
                <a:ea typeface="SimSun" panose="02010600030101010101" pitchFamily="2" charset="-122"/>
              </a:rPr>
              <a:t>Từ đồng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allAtOnce"/>
      <p:bldP spid="1024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On-screen Show (4:3)</PresentationFormat>
  <Paragraphs>167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Arial</vt:lpstr>
      <vt:lpstr>.VnTime</vt:lpstr>
      <vt:lpstr>Segoe Print</vt:lpstr>
      <vt:lpstr>Microsoft YaHei</vt:lpstr>
      <vt:lpstr>Arial Unicode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Asus</dc:creator>
  <cp:lastModifiedBy>Asus</cp:lastModifiedBy>
  <cp:revision>5</cp:revision>
  <dcterms:created xsi:type="dcterms:W3CDTF">2006-09-14T07:05:37Z</dcterms:created>
  <dcterms:modified xsi:type="dcterms:W3CDTF">2021-08-10T08:14:48Z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